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7" r:id="rId2"/>
    <p:sldId id="258" r:id="rId3"/>
    <p:sldId id="259" r:id="rId4"/>
    <p:sldId id="260" r:id="rId5"/>
    <p:sldId id="276" r:id="rId6"/>
    <p:sldId id="273" r:id="rId7"/>
    <p:sldId id="266" r:id="rId8"/>
    <p:sldId id="269" r:id="rId9"/>
    <p:sldId id="271" r:id="rId10"/>
    <p:sldId id="272" r:id="rId11"/>
    <p:sldId id="261" r:id="rId12"/>
    <p:sldId id="274" r:id="rId13"/>
    <p:sldId id="267" r:id="rId14"/>
    <p:sldId id="275" r:id="rId15"/>
    <p:sldId id="262" r:id="rId16"/>
    <p:sldId id="263" r:id="rId17"/>
    <p:sldId id="264" r:id="rId18"/>
    <p:sldId id="284" r:id="rId19"/>
    <p:sldId id="265" r:id="rId20"/>
    <p:sldId id="280" r:id="rId21"/>
    <p:sldId id="279" r:id="rId22"/>
    <p:sldId id="277" r:id="rId23"/>
    <p:sldId id="278" r:id="rId24"/>
    <p:sldId id="282" r:id="rId25"/>
    <p:sldId id="283" r:id="rId26"/>
    <p:sldId id="268" r:id="rId27"/>
    <p:sldId id="285" r:id="rId28"/>
    <p:sldId id="281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6F126F-69E5-4AFC-949B-304391591F1D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F07232-DB8F-41A7-B0A9-80CE03B700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051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7101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5524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8261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8261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1833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1833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8167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888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6486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6486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196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687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24490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8825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6302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7383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14902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11013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09358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EC35F8-B9C9-4F9E-8E87-5663166CE0F2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45988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6964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0227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7254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1833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7254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5524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5524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552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cc_mainmenu.pptx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E44A-400C-4DEE-BBBA-B4139AA1D445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79B94-99DA-464C-BBC1-9E9424C24E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464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ample/Nonexa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1219200"/>
            <a:ext cx="3505200" cy="3352800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sz="1600" dirty="0" smtClean="0"/>
              <a:t>Insert example/</a:t>
            </a:r>
            <a:r>
              <a:rPr lang="en-US" sz="1600" dirty="0" err="1" smtClean="0"/>
              <a:t>nonexample</a:t>
            </a:r>
            <a:endParaRPr lang="en-US" dirty="0"/>
          </a:p>
        </p:txBody>
      </p:sp>
      <p:sp>
        <p:nvSpPr>
          <p:cNvPr id="6" name="Text Placeholder 19"/>
          <p:cNvSpPr>
            <a:spLocks noGrp="1"/>
          </p:cNvSpPr>
          <p:nvPr>
            <p:ph type="body" sz="quarter" idx="15" hasCustomPrompt="1"/>
          </p:nvPr>
        </p:nvSpPr>
        <p:spPr>
          <a:xfrm>
            <a:off x="457200" y="4876800"/>
            <a:ext cx="3429000" cy="13716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aseline="0"/>
            </a:lvl1pPr>
          </a:lstStyle>
          <a:p>
            <a:pPr lvl="0"/>
            <a:r>
              <a:rPr lang="en-US" dirty="0" smtClean="0"/>
              <a:t>Insert guidance</a:t>
            </a:r>
            <a:endParaRPr lang="en-US" dirty="0"/>
          </a:p>
        </p:txBody>
      </p:sp>
      <p:sp>
        <p:nvSpPr>
          <p:cNvPr id="7" name="Text Placeholder 24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" y="304800"/>
            <a:ext cx="7696200" cy="609600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sz="1600" dirty="0" smtClean="0"/>
              <a:t>Insert question</a:t>
            </a:r>
            <a:endParaRPr lang="en-US" dirty="0"/>
          </a:p>
        </p:txBody>
      </p:sp>
      <p:sp>
        <p:nvSpPr>
          <p:cNvPr id="8" name="Text Placeholder 26"/>
          <p:cNvSpPr>
            <a:spLocks noGrp="1"/>
          </p:cNvSpPr>
          <p:nvPr>
            <p:ph type="body" sz="quarter" idx="19" hasCustomPrompt="1"/>
          </p:nvPr>
        </p:nvSpPr>
        <p:spPr>
          <a:xfrm>
            <a:off x="4648200" y="1219200"/>
            <a:ext cx="3505200" cy="3352800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sz="1600" dirty="0" smtClean="0"/>
              <a:t>Insert example/</a:t>
            </a:r>
            <a:r>
              <a:rPr lang="en-US" sz="1600" dirty="0" err="1" smtClean="0"/>
              <a:t>nonexample</a:t>
            </a:r>
            <a:endParaRPr lang="en-US" dirty="0"/>
          </a:p>
        </p:txBody>
      </p:sp>
      <p:sp>
        <p:nvSpPr>
          <p:cNvPr id="9" name="Text Placeholder 19"/>
          <p:cNvSpPr>
            <a:spLocks noGrp="1"/>
          </p:cNvSpPr>
          <p:nvPr>
            <p:ph type="body" sz="quarter" idx="20" hasCustomPrompt="1"/>
          </p:nvPr>
        </p:nvSpPr>
        <p:spPr>
          <a:xfrm>
            <a:off x="4724400" y="4876800"/>
            <a:ext cx="3429000" cy="13716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aseline="0"/>
            </a:lvl1pPr>
          </a:lstStyle>
          <a:p>
            <a:pPr lvl="0"/>
            <a:r>
              <a:rPr lang="en-US" dirty="0" smtClean="0"/>
              <a:t>Insert guidance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647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E44A-400C-4DEE-BBBA-B4139AA1D445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79B94-99DA-464C-BBC1-9E9424C24E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4769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E44A-400C-4DEE-BBBA-B4139AA1D445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79B94-99DA-464C-BBC1-9E9424C24E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8372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E44A-400C-4DEE-BBBA-B4139AA1D445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79B94-99DA-464C-BBC1-9E9424C24E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006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E44A-400C-4DEE-BBBA-B4139AA1D445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79B94-99DA-464C-BBC1-9E9424C24E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860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6" name="Picture 15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183785"/>
            <a:ext cx="629412" cy="629412"/>
          </a:xfrm>
          <a:prstGeom prst="rect">
            <a:avLst/>
          </a:prstGeom>
        </p:spPr>
      </p:pic>
      <p:pic>
        <p:nvPicPr>
          <p:cNvPr id="4" name="Picture 3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6171382"/>
            <a:ext cx="914400" cy="541421"/>
          </a:xfrm>
          <a:prstGeom prst="rect">
            <a:avLst/>
          </a:prstGeom>
        </p:spPr>
      </p:pic>
      <p:pic>
        <p:nvPicPr>
          <p:cNvPr id="5" name="Picture 4">
            <a:hlinkClick r:id="" action="ppaction://hlinkshowjump?jump=nextslide"/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6172200"/>
            <a:ext cx="895350" cy="53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714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st_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3" name="Picture 12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152388"/>
            <a:ext cx="629412" cy="629412"/>
          </a:xfrm>
          <a:prstGeom prst="rect">
            <a:avLst/>
          </a:prstGeom>
        </p:spPr>
      </p:pic>
      <p:pic>
        <p:nvPicPr>
          <p:cNvPr id="14" name="Picture 13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6171382"/>
            <a:ext cx="914400" cy="541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037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ain M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339840"/>
            <a:ext cx="12065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602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E44A-400C-4DEE-BBBA-B4139AA1D445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79B94-99DA-464C-BBC1-9E9424C24E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66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6" name="Picture 5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183785"/>
            <a:ext cx="629412" cy="629412"/>
          </a:xfrm>
          <a:prstGeom prst="rect">
            <a:avLst/>
          </a:prstGeom>
        </p:spPr>
      </p:pic>
      <p:pic>
        <p:nvPicPr>
          <p:cNvPr id="17" name="Picture 16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6171382"/>
            <a:ext cx="914400" cy="541421"/>
          </a:xfrm>
          <a:prstGeom prst="rect">
            <a:avLst/>
          </a:prstGeom>
        </p:spPr>
      </p:pic>
      <p:pic>
        <p:nvPicPr>
          <p:cNvPr id="18" name="Picture 17">
            <a:hlinkClick r:id="" action="ppaction://hlinkshowjump?jump=nextslide"/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6172200"/>
            <a:ext cx="895350" cy="53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025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5" name="Picture 4">
            <a:hlinkClick r:id="rId2" action="ppaction://hlinkpres?slideindex=1&amp;slidetitle=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324600"/>
            <a:ext cx="12065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542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E44A-400C-4DEE-BBBA-B4139AA1D445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79B94-99DA-464C-BBC1-9E9424C24E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108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E44A-400C-4DEE-BBBA-B4139AA1D445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79B94-99DA-464C-BBC1-9E9424C24E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762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5E44A-400C-4DEE-BBBA-B4139AA1D445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79B94-99DA-464C-BBC1-9E9424C24E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10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0" r:id="rId4"/>
    <p:sldLayoutId id="2147483651" r:id="rId5"/>
    <p:sldLayoutId id="2147483652" r:id="rId6"/>
    <p:sldLayoutId id="214748366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3" Type="http://schemas.openxmlformats.org/officeDocument/2006/relationships/slide" Target="slide2.xml"/><Relationship Id="rId7" Type="http://schemas.openxmlformats.org/officeDocument/2006/relationships/slide" Target="slide1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cc_req_links.pptx" TargetMode="External"/><Relationship Id="rId5" Type="http://schemas.openxmlformats.org/officeDocument/2006/relationships/slide" Target="slide4.xml"/><Relationship Id="rId10" Type="http://schemas.openxmlformats.org/officeDocument/2006/relationships/slide" Target="slide19.xml"/><Relationship Id="rId4" Type="http://schemas.openxmlformats.org/officeDocument/2006/relationships/slide" Target="slide3.xml"/><Relationship Id="rId9" Type="http://schemas.openxmlformats.org/officeDocument/2006/relationships/slide" Target="slide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8.xml"/><Relationship Id="rId5" Type="http://schemas.openxmlformats.org/officeDocument/2006/relationships/hyperlink" Target="http://screencast.com/t/SEJKqJ4qkp" TargetMode="External"/><Relationship Id="rId4" Type="http://schemas.openxmlformats.org/officeDocument/2006/relationships/hyperlink" Target="http://screencast.com/t/CbJV7MxgVN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cctest.its.hawaii.edu:8080/central/core/cas.jsp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cctest.its.hawaii.edu:8080/central/core/cas.jsp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8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sites.google.com/a/hawaii.edu/meda-103/" TargetMode="External"/><Relationship Id="rId13" Type="http://schemas.openxmlformats.org/officeDocument/2006/relationships/hyperlink" Target="https://sites.google.com/a/hawaii.edu/meda-103-catalog/" TargetMode="External"/><Relationship Id="rId3" Type="http://schemas.openxmlformats.org/officeDocument/2006/relationships/hyperlink" Target="https://sites.google.com/a/hawaii.edu/burm-111/" TargetMode="External"/><Relationship Id="rId7" Type="http://schemas.openxmlformats.org/officeDocument/2006/relationships/hyperlink" Target="https://sites.google.com/a/hawaii.edu/math-232/" TargetMode="External"/><Relationship Id="rId12" Type="http://schemas.openxmlformats.org/officeDocument/2006/relationships/hyperlink" Target="https://sites.google.com/a/hawaii.edu/math-232-catalog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ites.google.com/a/hawaii.edu/math-111/" TargetMode="External"/><Relationship Id="rId11" Type="http://schemas.openxmlformats.org/officeDocument/2006/relationships/hyperlink" Target="https://sites.google.com/a/hawaii.edu/math-111-catalog/" TargetMode="External"/><Relationship Id="rId5" Type="http://schemas.openxmlformats.org/officeDocument/2006/relationships/hyperlink" Target="https://sites.google.com/a/hawaii.edu/math-081/" TargetMode="External"/><Relationship Id="rId10" Type="http://schemas.openxmlformats.org/officeDocument/2006/relationships/hyperlink" Target="https://sites.google.com/a/hawaii.edu/math-81-catalog/" TargetMode="External"/><Relationship Id="rId4" Type="http://schemas.openxmlformats.org/officeDocument/2006/relationships/hyperlink" Target="https://sites.google.com/a/hawaii.edu/hist-222/" TargetMode="External"/><Relationship Id="rId9" Type="http://schemas.openxmlformats.org/officeDocument/2006/relationships/hyperlink" Target="https://sites.google.com/a/hawaii.edu/hist-222-catalog/" TargetMode="External"/><Relationship Id="rId14" Type="http://schemas.openxmlformats.org/officeDocument/2006/relationships/slide" Target="slide28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sites.google.com/a/hawaii.edu/anth-215-catalog/" TargetMode="External"/><Relationship Id="rId13" Type="http://schemas.openxmlformats.org/officeDocument/2006/relationships/slide" Target="slide28.xml"/><Relationship Id="rId3" Type="http://schemas.openxmlformats.org/officeDocument/2006/relationships/hyperlink" Target="https://sites.google.com/a/hawaii.edu/anth-215_inactive/" TargetMode="External"/><Relationship Id="rId7" Type="http://schemas.openxmlformats.org/officeDocument/2006/relationships/hyperlink" Target="https://sites.google.com/a/hawaii.edu/art-192q/" TargetMode="External"/><Relationship Id="rId12" Type="http://schemas.openxmlformats.org/officeDocument/2006/relationships/hyperlink" Target="https://sites.google.com/a/hawaii.edu/art-192q-catalog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ites.google.com/a/hawaii.edu/art-191r/" TargetMode="External"/><Relationship Id="rId11" Type="http://schemas.openxmlformats.org/officeDocument/2006/relationships/hyperlink" Target="https://sites.google.com/a/hawaii.edu/art-191r-catalog/" TargetMode="External"/><Relationship Id="rId5" Type="http://schemas.openxmlformats.org/officeDocument/2006/relationships/hyperlink" Target="https://sites.google.com/a/hawaii.edu/art-190h/" TargetMode="External"/><Relationship Id="rId10" Type="http://schemas.openxmlformats.org/officeDocument/2006/relationships/hyperlink" Target="https://sites.google.com/a/hawaii.edu/art-190h-catalog/" TargetMode="External"/><Relationship Id="rId4" Type="http://schemas.openxmlformats.org/officeDocument/2006/relationships/hyperlink" Target="https://sites.google.com/a/hawaii.edu/art-155/" TargetMode="External"/><Relationship Id="rId9" Type="http://schemas.openxmlformats.org/officeDocument/2006/relationships/hyperlink" Target="https://sites.google.com/a/hawaii.edu/art-155-catalog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cctest.its.hawaii.edu:8080/central/core/cas.jsp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hyperlink" Target="Shell_Checklist.docx" TargetMode="External"/><Relationship Id="rId5" Type="http://schemas.openxmlformats.org/officeDocument/2006/relationships/hyperlink" Target="Completed_Activity1_Data.docx" TargetMode="External"/><Relationship Id="rId4" Type="http://schemas.openxmlformats.org/officeDocument/2006/relationships/hyperlink" Target="Shell_Activity1.docx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cctest.its.hawaii.edu:8080/central/core/cas.jsp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hyperlink" Target="Shell_Checklist.docx" TargetMode="External"/><Relationship Id="rId5" Type="http://schemas.openxmlformats.org/officeDocument/2006/relationships/hyperlink" Target="Shell_Activity2_Data.docx" TargetMode="External"/><Relationship Id="rId4" Type="http://schemas.openxmlformats.org/officeDocument/2006/relationships/hyperlink" Target="Shell_Activity2.docx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cctest.its.hawaii.edu:8080/central/core/cas.jsp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Shell_Activity3.docx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8.xml"/><Relationship Id="rId5" Type="http://schemas.openxmlformats.org/officeDocument/2006/relationships/hyperlink" Target="Shell_Checklist.docx" TargetMode="External"/><Relationship Id="rId4" Type="http://schemas.openxmlformats.org/officeDocument/2006/relationships/hyperlink" Target="Shell_Activity3_Data.docx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cctest.its.hawaii.edu:8080/central/core/cas.jsp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28.xml"/><Relationship Id="rId3" Type="http://schemas.openxmlformats.org/officeDocument/2006/relationships/slide" Target="slide7.xml"/><Relationship Id="rId7" Type="http://schemas.openxmlformats.org/officeDocument/2006/relationships/slide" Target="slide1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Curriculum Central </a:t>
            </a:r>
            <a:br>
              <a:rPr lang="en-US" dirty="0" smtClean="0"/>
            </a:br>
            <a:r>
              <a:rPr lang="en-US" dirty="0" smtClean="0"/>
              <a:t>Skeleton/Shell Outlines Menu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2400" dirty="0" smtClean="0">
                <a:hlinkClick r:id="rId3" action="ppaction://hlinksldjump"/>
              </a:rPr>
              <a:t>16 Required fields</a:t>
            </a:r>
            <a:endParaRPr lang="en-US" sz="2400" dirty="0" smtClean="0"/>
          </a:p>
          <a:p>
            <a:pPr>
              <a:lnSpc>
                <a:spcPct val="200000"/>
              </a:lnSpc>
            </a:pPr>
            <a:r>
              <a:rPr lang="en-US" sz="2400" dirty="0" smtClean="0">
                <a:hlinkClick r:id="rId4" action="ppaction://hlinksldjump"/>
              </a:rPr>
              <a:t>Extra catalog fields</a:t>
            </a:r>
            <a:endParaRPr lang="en-US" sz="2400" dirty="0" smtClean="0"/>
          </a:p>
          <a:p>
            <a:pPr>
              <a:lnSpc>
                <a:spcPct val="200000"/>
              </a:lnSpc>
            </a:pPr>
            <a:r>
              <a:rPr lang="en-US" sz="2400" dirty="0" smtClean="0">
                <a:hlinkClick r:id="rId5" action="ppaction://hlinksldjump"/>
              </a:rPr>
              <a:t>General Education fields</a:t>
            </a:r>
            <a:endParaRPr lang="en-US" sz="2400" dirty="0" smtClean="0"/>
          </a:p>
          <a:p>
            <a:pPr>
              <a:lnSpc>
                <a:spcPct val="200000"/>
              </a:lnSpc>
            </a:pPr>
            <a:r>
              <a:rPr lang="en-US" sz="2400" dirty="0" smtClean="0">
                <a:hlinkClick r:id="rId6" action="ppaction://hlinkpres?slideindex=1&amp;slidetitle="/>
              </a:rPr>
              <a:t>Fields with Required Links</a:t>
            </a:r>
            <a:endParaRPr lang="en-US" sz="2400" dirty="0" smtClean="0"/>
          </a:p>
          <a:p>
            <a:pPr>
              <a:lnSpc>
                <a:spcPct val="200000"/>
              </a:lnSpc>
            </a:pPr>
            <a:r>
              <a:rPr lang="en-US" sz="2400" dirty="0" smtClean="0">
                <a:hlinkClick r:id="rId7" action="ppaction://hlinksldjump"/>
              </a:rPr>
              <a:t>Fields Already Filled</a:t>
            </a:r>
            <a:endParaRPr lang="en-US" sz="2400" dirty="0" smtClean="0">
              <a:hlinkClick r:id="rId8" action="ppaction://hlinksldjump"/>
            </a:endParaRPr>
          </a:p>
          <a:p>
            <a:pPr>
              <a:lnSpc>
                <a:spcPct val="200000"/>
              </a:lnSpc>
            </a:pPr>
            <a:endParaRPr lang="en-US" sz="2400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200000"/>
              </a:lnSpc>
              <a:buFont typeface="Arial"/>
              <a:buChar char="•"/>
            </a:pPr>
            <a:r>
              <a:rPr lang="en-US" sz="2400" dirty="0" smtClean="0">
                <a:hlinkClick r:id="rId9" action="ppaction://hlinksldjump"/>
              </a:rPr>
              <a:t>Modify</a:t>
            </a:r>
            <a:endParaRPr lang="en-US" sz="2400" dirty="0"/>
          </a:p>
          <a:p>
            <a:pPr>
              <a:lnSpc>
                <a:spcPct val="200000"/>
              </a:lnSpc>
              <a:buFont typeface="Arial"/>
              <a:buChar char="•"/>
            </a:pPr>
            <a:r>
              <a:rPr lang="en-US" sz="2400" dirty="0">
                <a:hlinkClick r:id="rId8" action="ppaction://hlinksldjump"/>
              </a:rPr>
              <a:t> Make Course Inactive</a:t>
            </a:r>
            <a:endParaRPr lang="en-US" sz="2400" dirty="0"/>
          </a:p>
          <a:p>
            <a:pPr>
              <a:lnSpc>
                <a:spcPct val="200000"/>
              </a:lnSpc>
              <a:buFont typeface="Arial"/>
              <a:buChar char="•"/>
            </a:pPr>
            <a:r>
              <a:rPr lang="en-US" sz="2400" dirty="0">
                <a:hlinkClick r:id="" action="ppaction://noaction"/>
              </a:rPr>
              <a:t> </a:t>
            </a:r>
            <a:r>
              <a:rPr lang="en-US" sz="2400" dirty="0" smtClean="0">
                <a:hlinkClick r:id="" action="ppaction://noaction"/>
              </a:rPr>
              <a:t>Examples</a:t>
            </a:r>
            <a:endParaRPr lang="en-US" sz="2400" dirty="0" smtClean="0"/>
          </a:p>
          <a:p>
            <a:pPr>
              <a:lnSpc>
                <a:spcPct val="200000"/>
              </a:lnSpc>
              <a:buFont typeface="Arial"/>
              <a:buChar char="•"/>
            </a:pPr>
            <a:r>
              <a:rPr lang="en-US" sz="2400" dirty="0" smtClean="0">
                <a:hlinkClick r:id="rId10" action="ppaction://hlinksldjump"/>
              </a:rPr>
              <a:t>Trial Run Exercises</a:t>
            </a:r>
            <a:endParaRPr lang="en-US" sz="2400" dirty="0" smtClean="0"/>
          </a:p>
          <a:p>
            <a:pPr>
              <a:lnSpc>
                <a:spcPct val="200000"/>
              </a:lnSpc>
              <a:buNone/>
            </a:pPr>
            <a:endParaRPr lang="en-US" sz="2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800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 xmlns:mv="urn:schemas-microsoft-com:mac:vml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ESLO_ART207.tif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33600" y="102906"/>
            <a:ext cx="5492615" cy="6023258"/>
          </a:xfrm>
          <a:prstGeom prst="rect">
            <a:avLst/>
          </a:prstGeom>
        </p:spPr>
      </p:pic>
      <p:sp>
        <p:nvSpPr>
          <p:cNvPr id="3" name="Action Button: Information 2">
            <a:hlinkClick r:id="rId4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039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 xmlns:mv="urn:schemas-microsoft-com:mac:vml">
      <p:transition spd="slow"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Correctly Entered GE SLO</a:t>
            </a:r>
            <a:br>
              <a:rPr lang="en-US" dirty="0" smtClean="0"/>
            </a:br>
            <a:r>
              <a:rPr lang="en-US" sz="2000" dirty="0" smtClean="0"/>
              <a:t>(each color with a left checkmark has at least one method of evaluation checked in the second table)</a:t>
            </a:r>
            <a:endParaRPr lang="en-US" sz="2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503793"/>
            <a:ext cx="6172199" cy="4660397"/>
          </a:xfrm>
          <a:prstGeom prst="rect">
            <a:avLst/>
          </a:prstGeom>
        </p:spPr>
      </p:pic>
      <p:sp>
        <p:nvSpPr>
          <p:cNvPr id="5" name="Action Button: Information 4">
            <a:hlinkClick r:id="rId4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836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 xmlns:mv="urn:schemas-microsoft-com:mac:vml">
      <p:transition spd="slow"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Fields Already Filled 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Course Alpha (always)</a:t>
            </a:r>
          </a:p>
          <a:p>
            <a:r>
              <a:rPr lang="en-US" dirty="0" smtClean="0"/>
              <a:t>Course Number (always)</a:t>
            </a:r>
          </a:p>
          <a:p>
            <a:r>
              <a:rPr lang="en-US" dirty="0" smtClean="0"/>
              <a:t>Title (might be either catalog or Banner)</a:t>
            </a:r>
          </a:p>
          <a:p>
            <a:r>
              <a:rPr lang="en-US" dirty="0" smtClean="0"/>
              <a:t>Credits (often)</a:t>
            </a:r>
          </a:p>
          <a:p>
            <a:r>
              <a:rPr lang="en-US" dirty="0" smtClean="0"/>
              <a:t>Max Credits </a:t>
            </a:r>
            <a:r>
              <a:rPr lang="en-US" smtClean="0"/>
              <a:t>(often)</a:t>
            </a:r>
            <a:endParaRPr lang="en-US" dirty="0" smtClean="0"/>
          </a:p>
          <a:p>
            <a:r>
              <a:rPr lang="en-US" dirty="0" smtClean="0"/>
              <a:t>Course Description (sometimes)</a:t>
            </a:r>
          </a:p>
          <a:p>
            <a:r>
              <a:rPr lang="en-US" dirty="0" smtClean="0"/>
              <a:t>Course Competencies (sometimes)</a:t>
            </a:r>
            <a:endParaRPr lang="en-US" dirty="0"/>
          </a:p>
        </p:txBody>
      </p:sp>
      <p:sp>
        <p:nvSpPr>
          <p:cNvPr id="4" name="Action Button: Information 3">
            <a:hlinkClick r:id="rId3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40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 xmlns:mv="urn:schemas-microsoft-com:mac:vml">
      <p:transition spd="slow"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Skeleton/Shell explanation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Narrated example of an existing course with a “skeleton” or “shell” in Curriculum Central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Click to view another sample of a “skeleton” or “shell” course outline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88334" y="4170363"/>
            <a:ext cx="1241266" cy="1773237"/>
          </a:xfrm>
          <a:prstGeom prst="rect">
            <a:avLst/>
          </a:prstGeom>
        </p:spPr>
      </p:pic>
      <p:sp>
        <p:nvSpPr>
          <p:cNvPr id="5" name="Action Button: Movie 4">
            <a:hlinkClick r:id="rId4" highlightClick="1"/>
          </p:cNvPr>
          <p:cNvSpPr/>
          <p:nvPr/>
        </p:nvSpPr>
        <p:spPr>
          <a:xfrm>
            <a:off x="990600" y="2590800"/>
            <a:ext cx="609600" cy="685800"/>
          </a:xfrm>
          <a:prstGeom prst="actionButtonMovi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Movie 5">
            <a:hlinkClick r:id="rId5" highlightClick="1"/>
          </p:cNvPr>
          <p:cNvSpPr/>
          <p:nvPr/>
        </p:nvSpPr>
        <p:spPr>
          <a:xfrm>
            <a:off x="990600" y="4423347"/>
            <a:ext cx="609600" cy="682053"/>
          </a:xfrm>
          <a:prstGeom prst="actionButtonMovi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Information 6">
            <a:hlinkClick r:id="rId6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 xmlns:mv="urn:schemas-microsoft-com:mac:vml">
      <p:transition spd="slow" advClick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Skeleton/Shell explanation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Similar to inactive courses, existing courses being updated from skeletons/shells need to have all 18 required fields filled in</a:t>
            </a:r>
          </a:p>
          <a:p>
            <a:r>
              <a:rPr lang="en-US" dirty="0" smtClean="0"/>
              <a:t>Additionally, the complete 16 week course content must be included</a:t>
            </a:r>
          </a:p>
          <a:p>
            <a:r>
              <a:rPr lang="en-US" dirty="0" smtClean="0"/>
              <a:t>Links between course competencies and course content must be checked</a:t>
            </a:r>
          </a:p>
          <a:p>
            <a:r>
              <a:rPr lang="en-US" dirty="0" smtClean="0"/>
              <a:t>Links between course competencies and grading methods must be checked in the grid</a:t>
            </a:r>
            <a:endParaRPr lang="en-US" dirty="0"/>
          </a:p>
        </p:txBody>
      </p:sp>
      <p:sp>
        <p:nvSpPr>
          <p:cNvPr id="4" name="Action Button: Information 3">
            <a:hlinkClick r:id="rId3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10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 xmlns:mv="urn:schemas-microsoft-com:mac:vml">
      <p:transition spd="slow"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Modify a Skeleton/Shell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027" dirty="0" smtClean="0">
                <a:hlinkClick r:id="rId3"/>
              </a:rPr>
              <a:t>http://cctest.its.hawaii.edu:8080/central/core/cas.jsp</a:t>
            </a:r>
            <a:endParaRPr lang="en-US" sz="3027" dirty="0" smtClean="0"/>
          </a:p>
          <a:p>
            <a:r>
              <a:rPr lang="en-US" dirty="0" smtClean="0"/>
              <a:t>Step 2: Courses/Modify Existing Outline</a:t>
            </a:r>
          </a:p>
          <a:p>
            <a:r>
              <a:rPr lang="en-US" dirty="0" smtClean="0"/>
              <a:t>Step 3: Fill in or modify any of the 18 required fields and other appropriate catalog fields</a:t>
            </a:r>
          </a:p>
          <a:p>
            <a:r>
              <a:rPr lang="en-US" dirty="0" smtClean="0"/>
              <a:t>Step 4: Fill in appropriate non-catalog fields</a:t>
            </a:r>
          </a:p>
          <a:p>
            <a:r>
              <a:rPr lang="en-US" dirty="0" smtClean="0"/>
              <a:t>Step 5: Send to peers for review</a:t>
            </a:r>
          </a:p>
          <a:p>
            <a:r>
              <a:rPr lang="en-US" dirty="0" smtClean="0"/>
              <a:t>Step 6: Make corrections, repeat steps 5 &amp; 6</a:t>
            </a:r>
          </a:p>
          <a:p>
            <a:r>
              <a:rPr lang="en-US" dirty="0" smtClean="0"/>
              <a:t>Step 7: Click the approval button</a:t>
            </a:r>
          </a:p>
          <a:p>
            <a:endParaRPr lang="en-US" dirty="0"/>
          </a:p>
        </p:txBody>
      </p:sp>
      <p:sp>
        <p:nvSpPr>
          <p:cNvPr id="4" name="Action Button: Information 3">
            <a:hlinkClick r:id="rId4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524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 xmlns:mv="urn:schemas-microsoft-com:mac:vml">
      <p:transition spd="slow"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a Shell Course Inactive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3"/>
              </a:rPr>
              <a:t>http://cctest.its.hawaii.edu:8080/central/core/cas.jsp</a:t>
            </a:r>
            <a:endParaRPr lang="en-US" dirty="0" smtClean="0"/>
          </a:p>
          <a:p>
            <a:r>
              <a:rPr lang="en-US" dirty="0" smtClean="0"/>
              <a:t>Step 2: Courses/Modify Existing Outline</a:t>
            </a:r>
          </a:p>
          <a:p>
            <a:r>
              <a:rPr lang="en-US" dirty="0" smtClean="0"/>
              <a:t>Step 3: Fill in or modify any of the 18 required fields and other appropriate catalog fields</a:t>
            </a:r>
          </a:p>
          <a:p>
            <a:r>
              <a:rPr lang="en-US" dirty="0" smtClean="0"/>
              <a:t>Step 4: Send to peers for review</a:t>
            </a:r>
          </a:p>
          <a:p>
            <a:r>
              <a:rPr lang="en-US" dirty="0" smtClean="0"/>
              <a:t>Step 5: Make corrections, repeat steps 4 &amp; 5</a:t>
            </a:r>
          </a:p>
          <a:p>
            <a:r>
              <a:rPr lang="en-US" dirty="0" smtClean="0"/>
              <a:t>Step 6: Click the approval button</a:t>
            </a:r>
          </a:p>
          <a:p>
            <a:endParaRPr lang="en-US" dirty="0"/>
          </a:p>
        </p:txBody>
      </p:sp>
      <p:sp>
        <p:nvSpPr>
          <p:cNvPr id="4" name="Action Button: Information 3">
            <a:hlinkClick r:id="rId4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52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 xmlns:mv="urn:schemas-microsoft-com:mac:vml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Completed Outlines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en-US" dirty="0" smtClean="0">
                <a:hlinkClick r:id="rId3"/>
              </a:rPr>
              <a:t>BURM </a:t>
            </a:r>
            <a:r>
              <a:rPr lang="en-US" dirty="0" smtClean="0">
                <a:hlinkClick r:id="rId3"/>
              </a:rPr>
              <a:t>111 (outline)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HIST </a:t>
            </a:r>
            <a:r>
              <a:rPr lang="en-US" dirty="0" smtClean="0">
                <a:hlinkClick r:id="rId4"/>
              </a:rPr>
              <a:t>222 (outline)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MATH </a:t>
            </a:r>
            <a:r>
              <a:rPr lang="en-US" dirty="0" smtClean="0">
                <a:hlinkClick r:id="rId5"/>
              </a:rPr>
              <a:t>81 (outline)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MATH </a:t>
            </a:r>
            <a:r>
              <a:rPr lang="en-US" dirty="0" smtClean="0">
                <a:hlinkClick r:id="rId6"/>
              </a:rPr>
              <a:t>111 (outline)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MATH </a:t>
            </a:r>
            <a:r>
              <a:rPr lang="en-US" dirty="0" smtClean="0">
                <a:hlinkClick r:id="rId7"/>
              </a:rPr>
              <a:t>232 (outline)</a:t>
            </a:r>
            <a:endParaRPr lang="en-US" dirty="0" smtClean="0"/>
          </a:p>
          <a:p>
            <a:r>
              <a:rPr lang="en-US" dirty="0" smtClean="0">
                <a:hlinkClick r:id="rId8"/>
              </a:rPr>
              <a:t>MEDA </a:t>
            </a:r>
            <a:r>
              <a:rPr lang="en-US" dirty="0" smtClean="0">
                <a:hlinkClick r:id="rId8"/>
              </a:rPr>
              <a:t>203 (outline)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BURM 111 (catalog)</a:t>
            </a:r>
          </a:p>
          <a:p>
            <a:r>
              <a:rPr lang="en-US" dirty="0" smtClean="0">
                <a:hlinkClick r:id="rId9"/>
              </a:rPr>
              <a:t>HIST 222 (catalog)</a:t>
            </a:r>
            <a:endParaRPr lang="en-US" dirty="0" smtClean="0"/>
          </a:p>
          <a:p>
            <a:r>
              <a:rPr lang="en-US" dirty="0" smtClean="0">
                <a:hlinkClick r:id="rId10"/>
              </a:rPr>
              <a:t>MATH 81 (catalog)</a:t>
            </a:r>
            <a:endParaRPr lang="en-US" dirty="0" smtClean="0"/>
          </a:p>
          <a:p>
            <a:r>
              <a:rPr lang="en-US" dirty="0" smtClean="0">
                <a:hlinkClick r:id="rId11"/>
              </a:rPr>
              <a:t>MATH 111 (catalog)</a:t>
            </a:r>
            <a:endParaRPr lang="en-US" dirty="0" smtClean="0"/>
          </a:p>
          <a:p>
            <a:r>
              <a:rPr lang="en-US" dirty="0" smtClean="0">
                <a:hlinkClick r:id="rId12"/>
              </a:rPr>
              <a:t>MATH 232 (catalog)</a:t>
            </a:r>
            <a:endParaRPr lang="en-US" dirty="0" smtClean="0"/>
          </a:p>
          <a:p>
            <a:r>
              <a:rPr lang="en-US" dirty="0" smtClean="0">
                <a:hlinkClick r:id="rId13"/>
              </a:rPr>
              <a:t>MEDA 203 (catalog)</a:t>
            </a:r>
            <a:endParaRPr lang="en-US" dirty="0"/>
          </a:p>
        </p:txBody>
      </p:sp>
      <p:sp>
        <p:nvSpPr>
          <p:cNvPr id="7" name="Action Button: Information 6">
            <a:hlinkClick r:id="rId14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703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 xmlns:mv="urn:schemas-microsoft-com:mac:vml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Inactive Course Outlines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en-US" dirty="0" smtClean="0">
                <a:hlinkClick r:id="rId3"/>
              </a:rPr>
              <a:t>ANTH 215 (outline)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ART 155 (outline)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ART 190H (outline)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ART 191R (outline)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ART 192Q (outline)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>
                <a:hlinkClick r:id="rId8"/>
              </a:rPr>
              <a:t>ANTH 215 (catalog)</a:t>
            </a:r>
            <a:endParaRPr lang="en-US" dirty="0" smtClean="0"/>
          </a:p>
          <a:p>
            <a:r>
              <a:rPr lang="en-US" dirty="0" smtClean="0">
                <a:hlinkClick r:id="rId9"/>
              </a:rPr>
              <a:t>ART 155 (catalog)</a:t>
            </a:r>
            <a:endParaRPr lang="en-US" dirty="0" smtClean="0"/>
          </a:p>
          <a:p>
            <a:r>
              <a:rPr lang="en-US" dirty="0" smtClean="0">
                <a:hlinkClick r:id="rId10"/>
              </a:rPr>
              <a:t>ART 190H (catalog)</a:t>
            </a:r>
            <a:endParaRPr lang="en-US" dirty="0" smtClean="0"/>
          </a:p>
          <a:p>
            <a:r>
              <a:rPr lang="en-US" dirty="0" smtClean="0">
                <a:hlinkClick r:id="rId11"/>
              </a:rPr>
              <a:t>ART 191R (catalog)</a:t>
            </a:r>
            <a:endParaRPr lang="en-US" dirty="0" smtClean="0"/>
          </a:p>
          <a:p>
            <a:r>
              <a:rPr lang="en-US" dirty="0" smtClean="0">
                <a:hlinkClick r:id="rId12"/>
              </a:rPr>
              <a:t>ART 192Q (catalog)</a:t>
            </a:r>
            <a:endParaRPr lang="en-US" dirty="0"/>
          </a:p>
        </p:txBody>
      </p:sp>
      <p:sp>
        <p:nvSpPr>
          <p:cNvPr id="7" name="Action Button: Information 6">
            <a:hlinkClick r:id="rId13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90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 xmlns:mv="urn:schemas-microsoft-com:mac:vml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Trial Runs – Modify or Update a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http://cctest.its.hawaii.edu:8080/central/core/cas.jsp</a:t>
            </a:r>
            <a:endParaRPr lang="en-US" dirty="0" smtClean="0"/>
          </a:p>
          <a:p>
            <a:r>
              <a:rPr lang="en-US" dirty="0" smtClean="0"/>
              <a:t>Step 2: Courses/Modify </a:t>
            </a:r>
            <a:r>
              <a:rPr lang="en-US" dirty="0" smtClean="0"/>
              <a:t>Existing Outline</a:t>
            </a:r>
            <a:endParaRPr lang="en-US" dirty="0" smtClean="0"/>
          </a:p>
          <a:p>
            <a:r>
              <a:rPr lang="en-US" dirty="0" smtClean="0"/>
              <a:t>Step 3: Fill in the 18 required fields and other appropriate catalog fields</a:t>
            </a:r>
          </a:p>
          <a:p>
            <a:r>
              <a:rPr lang="en-US" dirty="0" smtClean="0"/>
              <a:t>Step 4: Send to peers for review</a:t>
            </a:r>
          </a:p>
          <a:p>
            <a:r>
              <a:rPr lang="en-US" dirty="0" smtClean="0"/>
              <a:t>Step 5: Send to ETEC project team for review</a:t>
            </a:r>
          </a:p>
          <a:p>
            <a:r>
              <a:rPr lang="en-US" dirty="0" smtClean="0"/>
              <a:t>Step 6: Make corrections, repeat steps 4 &amp; 5</a:t>
            </a:r>
          </a:p>
          <a:p>
            <a:endParaRPr lang="en-US" dirty="0"/>
          </a:p>
        </p:txBody>
      </p:sp>
      <p:sp>
        <p:nvSpPr>
          <p:cNvPr id="4" name="Action Button: Information 3">
            <a:hlinkClick r:id="rId4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 xmlns:mv="urn:schemas-microsoft-com:mac:vml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18 Required Fields in Course Outlines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Course Alpha</a:t>
            </a:r>
          </a:p>
          <a:p>
            <a:r>
              <a:rPr lang="en-US" dirty="0" smtClean="0"/>
              <a:t>Course Number</a:t>
            </a:r>
          </a:p>
          <a:p>
            <a:r>
              <a:rPr lang="en-US" dirty="0" smtClean="0"/>
              <a:t>Type of Action</a:t>
            </a:r>
          </a:p>
          <a:p>
            <a:r>
              <a:rPr lang="en-US" dirty="0" smtClean="0"/>
              <a:t>Full Catalog Course Title</a:t>
            </a:r>
          </a:p>
          <a:p>
            <a:r>
              <a:rPr lang="en-US" dirty="0" smtClean="0"/>
              <a:t>Date of this Course Outline</a:t>
            </a:r>
          </a:p>
          <a:p>
            <a:r>
              <a:rPr lang="en-US" dirty="0" smtClean="0"/>
              <a:t>Credits</a:t>
            </a:r>
          </a:p>
          <a:p>
            <a:r>
              <a:rPr lang="en-US" dirty="0" smtClean="0"/>
              <a:t>Contact Hours (type)</a:t>
            </a:r>
          </a:p>
          <a:p>
            <a:r>
              <a:rPr lang="en-US" dirty="0" smtClean="0"/>
              <a:t>Contact Hours (quantity)</a:t>
            </a:r>
          </a:p>
          <a:p>
            <a:r>
              <a:rPr lang="en-US" dirty="0" smtClean="0"/>
              <a:t>Course Description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Suggested Methods of Evaluation</a:t>
            </a:r>
          </a:p>
          <a:p>
            <a:r>
              <a:rPr lang="en-US" dirty="0" smtClean="0"/>
              <a:t>Suggested Methods of Instruction</a:t>
            </a:r>
          </a:p>
          <a:p>
            <a:r>
              <a:rPr lang="en-US" dirty="0" smtClean="0"/>
              <a:t>Course Competencies</a:t>
            </a:r>
          </a:p>
          <a:p>
            <a:r>
              <a:rPr lang="en-US" dirty="0" smtClean="0"/>
              <a:t>Course Content</a:t>
            </a:r>
          </a:p>
          <a:p>
            <a:r>
              <a:rPr lang="en-US" dirty="0" smtClean="0"/>
              <a:t>Effective Term</a:t>
            </a:r>
          </a:p>
          <a:p>
            <a:r>
              <a:rPr lang="en-US" dirty="0" smtClean="0"/>
              <a:t>Grading Options</a:t>
            </a:r>
          </a:p>
          <a:p>
            <a:r>
              <a:rPr lang="en-US" dirty="0" smtClean="0"/>
              <a:t>Grading Scale and Weighting Suggestions</a:t>
            </a:r>
          </a:p>
          <a:p>
            <a:r>
              <a:rPr lang="en-US" dirty="0" smtClean="0"/>
              <a:t>Maximum Enrollment</a:t>
            </a:r>
          </a:p>
          <a:p>
            <a:r>
              <a:rPr lang="en-US" dirty="0" smtClean="0"/>
              <a:t>Banner Title</a:t>
            </a:r>
          </a:p>
        </p:txBody>
      </p:sp>
      <p:sp>
        <p:nvSpPr>
          <p:cNvPr id="7" name="Action Button: Information 6">
            <a:hlinkClick r:id="rId3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098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 xmlns:mv="urn:schemas-microsoft-com:mac:vml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Trial Runs – Modify or Update a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Using </a:t>
            </a:r>
            <a:r>
              <a:rPr lang="en-US" sz="2000" dirty="0" smtClean="0"/>
              <a:t>the course alpha AMST, ED, ENG, HIST, PACS, PSY, or REL and the following information, modify a 331 or 332 level skeleton/shell outline to have the following:</a:t>
            </a:r>
          </a:p>
          <a:p>
            <a:r>
              <a:rPr lang="en-US" sz="2000" dirty="0" smtClean="0"/>
              <a:t>Evaluation by quizzes, exams, and a research project</a:t>
            </a:r>
          </a:p>
          <a:p>
            <a:r>
              <a:rPr lang="en-US" sz="2000" dirty="0" smtClean="0"/>
              <a:t>Instructional methods lectures, discussions,  </a:t>
            </a:r>
            <a:r>
              <a:rPr lang="en-US" sz="2000" dirty="0" err="1" smtClean="0"/>
              <a:t>PowerPoints</a:t>
            </a:r>
            <a:endParaRPr lang="en-US" sz="2000" dirty="0" smtClean="0"/>
          </a:p>
          <a:p>
            <a:r>
              <a:rPr lang="en-US" sz="2000" dirty="0" smtClean="0"/>
              <a:t>Competency – Write a coherent in-class response to an assigned question or topic</a:t>
            </a:r>
          </a:p>
          <a:p>
            <a:r>
              <a:rPr lang="en-US" sz="2000" dirty="0" smtClean="0"/>
              <a:t>Content week by week for 16 weeks (</a:t>
            </a:r>
            <a:r>
              <a:rPr lang="en-US" sz="2000" dirty="0" err="1" smtClean="0"/>
              <a:t>yada</a:t>
            </a:r>
            <a:r>
              <a:rPr lang="en-US" sz="2000" dirty="0" smtClean="0"/>
              <a:t> </a:t>
            </a:r>
            <a:r>
              <a:rPr lang="en-US" sz="2000" dirty="0" err="1" smtClean="0"/>
              <a:t>yada</a:t>
            </a:r>
            <a:r>
              <a:rPr lang="en-US" sz="2000" dirty="0" smtClean="0"/>
              <a:t> as content for each week)</a:t>
            </a:r>
          </a:p>
          <a:p>
            <a:r>
              <a:rPr lang="en-US" sz="2000" dirty="0" smtClean="0"/>
              <a:t>Prerequisite – ENG 100, Rec. Prep. MATH 100 </a:t>
            </a:r>
          </a:p>
          <a:p>
            <a:r>
              <a:rPr lang="en-US" sz="2000" dirty="0" smtClean="0"/>
              <a:t>Catalog Title – Outline for Testing Purposes,  Banner title - testing</a:t>
            </a:r>
          </a:p>
          <a:p>
            <a:r>
              <a:rPr lang="en-US" sz="2000" dirty="0" smtClean="0"/>
              <a:t>3 hours lecture per week, max enrollment 35</a:t>
            </a:r>
          </a:p>
          <a:p>
            <a:r>
              <a:rPr lang="en-US" sz="2000" dirty="0" smtClean="0"/>
              <a:t>Description - ALPHA number is a test course for demo purposes only.</a:t>
            </a:r>
          </a:p>
          <a:p>
            <a:endParaRPr lang="en-US" sz="2000" dirty="0" smtClean="0"/>
          </a:p>
          <a:p>
            <a:endParaRPr lang="en-US" dirty="0"/>
          </a:p>
        </p:txBody>
      </p:sp>
      <p:sp>
        <p:nvSpPr>
          <p:cNvPr id="4" name="Action Button: Information 3">
            <a:hlinkClick r:id="rId3" action="ppaction://hlinksldjump" highlightClick="1"/>
          </p:cNvPr>
          <p:cNvSpPr/>
          <p:nvPr/>
        </p:nvSpPr>
        <p:spPr>
          <a:xfrm>
            <a:off x="4062984" y="61722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Information 3">
            <a:hlinkClick r:id="rId3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Activity #1 Data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Click </a:t>
            </a:r>
            <a:r>
              <a:rPr lang="en-US" dirty="0" smtClean="0">
                <a:hlinkClick r:id="rId4" action="ppaction://hlinkfile"/>
              </a:rPr>
              <a:t>here</a:t>
            </a:r>
            <a:r>
              <a:rPr lang="en-US" dirty="0" smtClean="0"/>
              <a:t> to download a copy of the steps for activity #1.</a:t>
            </a:r>
          </a:p>
          <a:p>
            <a:r>
              <a:rPr lang="en-US" dirty="0" smtClean="0"/>
              <a:t>Click </a:t>
            </a:r>
            <a:r>
              <a:rPr lang="en-US" dirty="0" smtClean="0">
                <a:hlinkClick r:id="rId5" action="ppaction://hlinkfile"/>
              </a:rPr>
              <a:t>here</a:t>
            </a:r>
            <a:r>
              <a:rPr lang="en-US" dirty="0" smtClean="0"/>
              <a:t> to download a copy of the information to be entered during activity #1, modifying an existing skeleton or shell of a course outline.</a:t>
            </a:r>
          </a:p>
          <a:p>
            <a:r>
              <a:rPr lang="en-US" dirty="0" smtClean="0"/>
              <a:t>Click </a:t>
            </a:r>
            <a:r>
              <a:rPr lang="en-US" dirty="0" smtClean="0">
                <a:hlinkClick r:id="rId6" action="ppaction://hlinkfile"/>
              </a:rPr>
              <a:t>here</a:t>
            </a:r>
            <a:r>
              <a:rPr lang="en-US" dirty="0" smtClean="0"/>
              <a:t> to download a checklist so that you may double-check your work before sending it to peers for review.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Trial Runs – Modify or Update a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http://cctest.its.hawaii.edu:8080/central/core/cas.jsp</a:t>
            </a:r>
            <a:endParaRPr lang="en-US" dirty="0" smtClean="0"/>
          </a:p>
          <a:p>
            <a:r>
              <a:rPr lang="en-US" dirty="0" smtClean="0"/>
              <a:t>Step 2: Courses/Modify </a:t>
            </a:r>
            <a:r>
              <a:rPr lang="en-US" dirty="0" smtClean="0"/>
              <a:t>Existing Outline</a:t>
            </a:r>
            <a:endParaRPr lang="en-US" dirty="0" smtClean="0"/>
          </a:p>
          <a:p>
            <a:r>
              <a:rPr lang="en-US" dirty="0" smtClean="0"/>
              <a:t>Step 3: Fill in the 18 required fields and other appropriate catalog fields</a:t>
            </a:r>
          </a:p>
          <a:p>
            <a:r>
              <a:rPr lang="en-US" dirty="0" smtClean="0"/>
              <a:t>Step 4: Send to peers for review</a:t>
            </a:r>
          </a:p>
          <a:p>
            <a:r>
              <a:rPr lang="en-US" dirty="0" smtClean="0"/>
              <a:t>Step 5: Send to ETEC project team for review</a:t>
            </a:r>
          </a:p>
          <a:p>
            <a:r>
              <a:rPr lang="en-US" dirty="0" smtClean="0"/>
              <a:t>Step 6: Make corrections, repeat steps 4 &amp; 5</a:t>
            </a:r>
          </a:p>
        </p:txBody>
      </p:sp>
      <p:sp>
        <p:nvSpPr>
          <p:cNvPr id="4" name="Action Button: Information 3">
            <a:hlinkClick r:id="rId4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Information 3">
            <a:hlinkClick r:id="rId3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#2 Data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Click </a:t>
            </a:r>
            <a:r>
              <a:rPr lang="en-US" dirty="0" smtClean="0">
                <a:hlinkClick r:id="rId4" action="ppaction://hlinkfile"/>
              </a:rPr>
              <a:t>here</a:t>
            </a:r>
            <a:r>
              <a:rPr lang="en-US" dirty="0" smtClean="0"/>
              <a:t> to download a copy of the steps for activity #2.</a:t>
            </a:r>
          </a:p>
          <a:p>
            <a:r>
              <a:rPr lang="en-US" dirty="0" smtClean="0"/>
              <a:t>Click </a:t>
            </a:r>
            <a:r>
              <a:rPr lang="en-US" dirty="0" smtClean="0">
                <a:hlinkClick r:id="rId5" action="ppaction://hlinkfile"/>
              </a:rPr>
              <a:t>here</a:t>
            </a:r>
            <a:r>
              <a:rPr lang="en-US" dirty="0" smtClean="0"/>
              <a:t> to download a copy of the information to be entered during activity #2, modifying an existing skeleton or shell of a course outline.</a:t>
            </a:r>
          </a:p>
          <a:p>
            <a:r>
              <a:rPr lang="en-US" dirty="0" smtClean="0"/>
              <a:t>Click </a:t>
            </a:r>
            <a:r>
              <a:rPr lang="en-US" dirty="0" smtClean="0">
                <a:hlinkClick r:id="rId6" action="ppaction://hlinkfile"/>
              </a:rPr>
              <a:t>here</a:t>
            </a:r>
            <a:r>
              <a:rPr lang="en-US" dirty="0" smtClean="0"/>
              <a:t> to download a checklist so that you may double-check your work before sending it to peers for review.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Trial Runs – Modify or Update a Course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http://cctest.its.hawaii.edu:8080/central/core/cas.jsp</a:t>
            </a:r>
            <a:endParaRPr lang="en-US" dirty="0" smtClean="0"/>
          </a:p>
          <a:p>
            <a:r>
              <a:rPr lang="en-US" dirty="0" smtClean="0"/>
              <a:t>Step 2: Courses/Modify </a:t>
            </a:r>
            <a:r>
              <a:rPr lang="en-US" dirty="0" smtClean="0"/>
              <a:t>Existing Outline</a:t>
            </a:r>
            <a:endParaRPr lang="en-US" dirty="0" smtClean="0"/>
          </a:p>
          <a:p>
            <a:r>
              <a:rPr lang="en-US" dirty="0" smtClean="0"/>
              <a:t>Step 3: Fill in the 18 required fields and other appropriate catalog fields</a:t>
            </a:r>
          </a:p>
          <a:p>
            <a:r>
              <a:rPr lang="en-US" dirty="0" smtClean="0"/>
              <a:t>Step 4: Send to peers for review</a:t>
            </a:r>
          </a:p>
          <a:p>
            <a:r>
              <a:rPr lang="en-US" dirty="0" smtClean="0"/>
              <a:t>Step 5: Send to ETEC project team for review</a:t>
            </a:r>
          </a:p>
          <a:p>
            <a:r>
              <a:rPr lang="en-US" dirty="0" smtClean="0"/>
              <a:t>Step 6: Make corrections, repeat steps 4 &amp; 5</a:t>
            </a:r>
          </a:p>
        </p:txBody>
      </p:sp>
      <p:sp>
        <p:nvSpPr>
          <p:cNvPr id="8" name="Action Button: Information 7">
            <a:hlinkClick r:id="rId4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#3 Data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Click </a:t>
            </a:r>
            <a:r>
              <a:rPr lang="en-US" dirty="0" smtClean="0">
                <a:hlinkClick r:id="rId3" action="ppaction://hlinkfile"/>
              </a:rPr>
              <a:t>here</a:t>
            </a:r>
            <a:r>
              <a:rPr lang="en-US" dirty="0" smtClean="0"/>
              <a:t> to download a copy of the steps for activity #3.</a:t>
            </a:r>
          </a:p>
          <a:p>
            <a:r>
              <a:rPr lang="en-US" dirty="0" smtClean="0"/>
              <a:t>The information to be entered during activity #3, modifying an existing skeleton or shell of a course outline will be supplied by you. Click </a:t>
            </a:r>
            <a:r>
              <a:rPr lang="en-US" dirty="0" smtClean="0">
                <a:hlinkClick r:id="rId4" action="ppaction://hlinkfile"/>
              </a:rPr>
              <a:t>here</a:t>
            </a:r>
            <a:r>
              <a:rPr lang="en-US" dirty="0" smtClean="0"/>
              <a:t> to find out which fields you have been assigned to modify .</a:t>
            </a:r>
          </a:p>
          <a:p>
            <a:r>
              <a:rPr lang="en-US" dirty="0" smtClean="0"/>
              <a:t>Click </a:t>
            </a:r>
            <a:r>
              <a:rPr lang="en-US" dirty="0" smtClean="0">
                <a:hlinkClick r:id="rId5" action="ppaction://hlinkfile"/>
              </a:rPr>
              <a:t>here</a:t>
            </a:r>
            <a:r>
              <a:rPr lang="en-US" dirty="0" smtClean="0"/>
              <a:t> to download a checklist so that you may double-check your work before sending it to peers for review.</a:t>
            </a:r>
            <a:endParaRPr lang="en-US" dirty="0"/>
          </a:p>
        </p:txBody>
      </p:sp>
      <p:sp>
        <p:nvSpPr>
          <p:cNvPr id="10" name="Action Button: Information 9">
            <a:hlinkClick r:id="rId6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6"/>
          <p:cNvSpPr txBox="1">
            <a:spLocks/>
          </p:cNvSpPr>
          <p:nvPr/>
        </p:nvSpPr>
        <p:spPr>
          <a:xfrm>
            <a:off x="685800" y="23622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test version of Curriculum Central is located at</a:t>
            </a:r>
          </a:p>
        </p:txBody>
      </p:sp>
      <p:sp>
        <p:nvSpPr>
          <p:cNvPr id="6" name="Subtitle 7"/>
          <p:cNvSpPr txBox="1">
            <a:spLocks/>
          </p:cNvSpPr>
          <p:nvPr/>
        </p:nvSpPr>
        <p:spPr>
          <a:xfrm>
            <a:off x="1143000" y="3429000"/>
            <a:ext cx="6629400" cy="121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/>
              </a:rPr>
              <a:t>http://cctest.its.hawaii.edu:8080/central/core/cas.jsp</a:t>
            </a: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Action Button: Information 6">
            <a:hlinkClick r:id="rId4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URL for Test Database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 xmlns:mv="urn:schemas-microsoft-com:mac:vml">
      <p:transition spd="slow" advClick="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Am I?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This i</a:t>
            </a:r>
            <a:r>
              <a:rPr lang="en-US" dirty="0" smtClean="0"/>
              <a:t>nstructional </a:t>
            </a:r>
            <a:r>
              <a:rPr lang="en-US" dirty="0" smtClean="0"/>
              <a:t>module consist of nine PowerPoint </a:t>
            </a:r>
            <a:r>
              <a:rPr lang="en-US" dirty="0" smtClean="0"/>
              <a:t>files.</a:t>
            </a:r>
            <a:endParaRPr lang="en-US" dirty="0" smtClean="0"/>
          </a:p>
          <a:p>
            <a:r>
              <a:rPr lang="en-US" dirty="0" smtClean="0"/>
              <a:t>The next slide shows a pictorial diagram of where you currently are in the module – the red circle.</a:t>
            </a:r>
          </a:p>
          <a:p>
            <a:r>
              <a:rPr lang="en-US" dirty="0" smtClean="0"/>
              <a:t>The home icon below will take you back to the menu for this section.</a:t>
            </a:r>
          </a:p>
          <a:p>
            <a:r>
              <a:rPr lang="en-US" dirty="0" smtClean="0"/>
              <a:t>From the menu, you can choose to go back to the main menu to access any other sections in this module.</a:t>
            </a:r>
          </a:p>
          <a:p>
            <a:r>
              <a:rPr lang="en-US" dirty="0"/>
              <a:t>Previous and next arrows allow easy navigation within </a:t>
            </a:r>
            <a:r>
              <a:rPr lang="en-US" dirty="0" smtClean="0"/>
              <a:t>each section.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4229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1" y="457201"/>
            <a:ext cx="7333129" cy="566650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Optional Extra Catalog 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Prerequisites</a:t>
            </a:r>
          </a:p>
          <a:p>
            <a:r>
              <a:rPr lang="en-US" dirty="0" smtClean="0"/>
              <a:t>Co-requisites</a:t>
            </a:r>
          </a:p>
          <a:p>
            <a:r>
              <a:rPr lang="en-US" dirty="0" smtClean="0"/>
              <a:t>Recommended Preparation</a:t>
            </a:r>
          </a:p>
          <a:p>
            <a:r>
              <a:rPr lang="en-US" dirty="0" smtClean="0"/>
              <a:t>Special Comments</a:t>
            </a:r>
          </a:p>
          <a:p>
            <a:r>
              <a:rPr lang="en-US" dirty="0" smtClean="0"/>
              <a:t>Restricted Semesters</a:t>
            </a:r>
          </a:p>
          <a:p>
            <a:r>
              <a:rPr lang="en-US" dirty="0" smtClean="0"/>
              <a:t>Cross-listed with another course alpha</a:t>
            </a:r>
          </a:p>
          <a:p>
            <a:endParaRPr lang="en-US" dirty="0"/>
          </a:p>
        </p:txBody>
      </p:sp>
      <p:sp>
        <p:nvSpPr>
          <p:cNvPr id="4" name="Action Button: Information 3">
            <a:hlinkClick r:id="rId3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121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 xmlns:mv="urn:schemas-microsoft-com:mac:vml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General Education </a:t>
            </a:r>
            <a:r>
              <a:rPr lang="en-US" dirty="0" err="1" smtClean="0"/>
              <a:t>SLOs</a:t>
            </a:r>
            <a:r>
              <a:rPr lang="en-US" dirty="0" smtClean="0"/>
              <a:t> and </a:t>
            </a:r>
            <a:br>
              <a:rPr lang="en-US" dirty="0" smtClean="0"/>
            </a:br>
            <a:r>
              <a:rPr lang="en-US" dirty="0" smtClean="0"/>
              <a:t>Fields for Transfer to UHM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#18 (Gen Ed </a:t>
            </a:r>
            <a:r>
              <a:rPr lang="en-US" dirty="0" err="1" smtClean="0"/>
              <a:t>SLOs</a:t>
            </a:r>
            <a:r>
              <a:rPr lang="en-US" dirty="0" smtClean="0"/>
              <a:t>) must link to methods of evaluation (#16) </a:t>
            </a:r>
          </a:p>
          <a:p>
            <a:r>
              <a:rPr lang="en-US" dirty="0" smtClean="0"/>
              <a:t>#44 list similar courses at other UH campuses</a:t>
            </a:r>
          </a:p>
          <a:p>
            <a:r>
              <a:rPr lang="en-US" dirty="0" smtClean="0"/>
              <a:t>#46 appropriate for UHM Gen Ed Core </a:t>
            </a:r>
            <a:r>
              <a:rPr lang="en-US" dirty="0" err="1" smtClean="0"/>
              <a:t>Req</a:t>
            </a:r>
            <a:r>
              <a:rPr lang="en-US" dirty="0" smtClean="0"/>
              <a:t>?</a:t>
            </a:r>
          </a:p>
          <a:p>
            <a:r>
              <a:rPr lang="en-US" dirty="0" smtClean="0"/>
              <a:t>#47 other articulation agreements (not #46)</a:t>
            </a:r>
          </a:p>
          <a:p>
            <a:r>
              <a:rPr lang="en-US" dirty="0" smtClean="0"/>
              <a:t>#56, 57 Foundation and Diversification (AA)</a:t>
            </a:r>
          </a:p>
          <a:p>
            <a:r>
              <a:rPr lang="en-US" dirty="0" smtClean="0"/>
              <a:t>#58, 59 Area requirements (AS degrees)</a:t>
            </a:r>
            <a:endParaRPr lang="en-US" dirty="0"/>
          </a:p>
        </p:txBody>
      </p:sp>
      <p:sp>
        <p:nvSpPr>
          <p:cNvPr id="4" name="Action Button: Information 3">
            <a:hlinkClick r:id="rId3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364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 xmlns:mv="urn:schemas-microsoft-com:mac:vml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Instructional Process (skeleton/shell)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Information about how to answer the General Education Student Learning Outcomes question</a:t>
            </a:r>
          </a:p>
          <a:p>
            <a:r>
              <a:rPr lang="en-US" dirty="0" smtClean="0"/>
              <a:t>Click here for links to examples of correctly filled out question about General Education Student Learning Outcomes</a:t>
            </a:r>
            <a:endParaRPr lang="en-US" dirty="0"/>
          </a:p>
        </p:txBody>
      </p:sp>
      <p:sp>
        <p:nvSpPr>
          <p:cNvPr id="4" name="Action Button: Information 3">
            <a:hlinkClick r:id="rId3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380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 xmlns:mv="urn:schemas-microsoft-com:mac:vml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General Education Student Learning Outcomes (GE SLOs)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68763"/>
          </a:xfrm>
        </p:spPr>
        <p:txBody>
          <a:bodyPr/>
          <a:lstStyle/>
          <a:p>
            <a:r>
              <a:rPr lang="en-US" dirty="0" smtClean="0">
                <a:hlinkClick r:id="rId3" action="ppaction://hlinksldjump"/>
              </a:rPr>
              <a:t>Example #1 of correctly filled out GE SLO</a:t>
            </a:r>
            <a:endParaRPr lang="en-US" dirty="0" smtClean="0"/>
          </a:p>
          <a:p>
            <a:r>
              <a:rPr lang="en-US" dirty="0">
                <a:hlinkClick r:id="rId4" action="ppaction://hlinksldjump"/>
              </a:rPr>
              <a:t>Example </a:t>
            </a:r>
            <a:r>
              <a:rPr lang="en-US" dirty="0" smtClean="0">
                <a:hlinkClick r:id="rId4" action="ppaction://hlinksldjump"/>
              </a:rPr>
              <a:t>#2 </a:t>
            </a:r>
            <a:r>
              <a:rPr lang="en-US" dirty="0">
                <a:hlinkClick r:id="rId4" action="ppaction://hlinksldjump"/>
              </a:rPr>
              <a:t>of correctly filled out GE </a:t>
            </a:r>
            <a:r>
              <a:rPr lang="en-US" dirty="0" smtClean="0">
                <a:hlinkClick r:id="rId4" action="ppaction://hlinksldjump"/>
              </a:rPr>
              <a:t>SLO</a:t>
            </a:r>
            <a:endParaRPr lang="en-US" dirty="0" smtClean="0"/>
          </a:p>
          <a:p>
            <a:r>
              <a:rPr lang="en-US" dirty="0" smtClean="0">
                <a:hlinkClick r:id="rId5" action="ppaction://hlinksldjump"/>
              </a:rPr>
              <a:t>Example #3 </a:t>
            </a:r>
            <a:r>
              <a:rPr lang="en-US" dirty="0">
                <a:hlinkClick r:id="rId5" action="ppaction://hlinksldjump"/>
              </a:rPr>
              <a:t>of correctly filled out GE SLO</a:t>
            </a:r>
            <a:endParaRPr lang="en-US" dirty="0"/>
          </a:p>
          <a:p>
            <a:r>
              <a:rPr lang="en-US" dirty="0">
                <a:hlinkClick r:id="rId6" action="ppaction://hlinksldjump"/>
              </a:rPr>
              <a:t>Example </a:t>
            </a:r>
            <a:r>
              <a:rPr lang="en-US" dirty="0" smtClean="0">
                <a:hlinkClick r:id="rId6" action="ppaction://hlinksldjump"/>
              </a:rPr>
              <a:t>#4 </a:t>
            </a:r>
            <a:r>
              <a:rPr lang="en-US" dirty="0">
                <a:hlinkClick r:id="rId6" action="ppaction://hlinksldjump"/>
              </a:rPr>
              <a:t>of correctly filled out GE SLO</a:t>
            </a:r>
            <a:endParaRPr lang="en-US" dirty="0"/>
          </a:p>
          <a:p>
            <a:r>
              <a:rPr lang="en-US" dirty="0">
                <a:hlinkClick r:id="rId7" action="ppaction://hlinksldjump"/>
              </a:rPr>
              <a:t>Example </a:t>
            </a:r>
            <a:r>
              <a:rPr lang="en-US" dirty="0" smtClean="0">
                <a:hlinkClick r:id="rId7" action="ppaction://hlinksldjump"/>
              </a:rPr>
              <a:t>#5 </a:t>
            </a:r>
            <a:r>
              <a:rPr lang="en-US" dirty="0">
                <a:hlinkClick r:id="rId7" action="ppaction://hlinksldjump"/>
              </a:rPr>
              <a:t>of correctly filled out GE SLO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Action Button: Information 3">
            <a:hlinkClick r:id="rId8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318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 xmlns:mv="urn:schemas-microsoft-com:mac:vml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ESLO CHN101.tif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788881" y="-19287"/>
            <a:ext cx="4221519" cy="6145452"/>
          </a:xfrm>
          <a:prstGeom prst="rect">
            <a:avLst/>
          </a:prstGeom>
        </p:spPr>
      </p:pic>
      <p:sp>
        <p:nvSpPr>
          <p:cNvPr id="3" name="Action Button: Information 2">
            <a:hlinkClick r:id="rId4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 xmlns:mv="urn:schemas-microsoft-com:mac:vml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GESLO ASTR11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33600" y="51410"/>
            <a:ext cx="5587170" cy="5998554"/>
          </a:xfrm>
          <a:prstGeom prst="rect">
            <a:avLst/>
          </a:prstGeom>
        </p:spPr>
      </p:pic>
      <p:sp>
        <p:nvSpPr>
          <p:cNvPr id="3" name="Action Button: Information 2">
            <a:hlinkClick r:id="rId4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115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 xmlns:mv="urn:schemas-microsoft-com:mac:vml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 descr="GESLO ART_11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81200" y="99893"/>
            <a:ext cx="5612985" cy="6026269"/>
          </a:xfrm>
          <a:prstGeom prst="rect">
            <a:avLst/>
          </a:prstGeom>
        </p:spPr>
      </p:pic>
      <p:sp>
        <p:nvSpPr>
          <p:cNvPr id="4" name="Action Button: Information 3">
            <a:hlinkClick r:id="rId4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290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 xmlns:mv="urn:schemas-microsoft-com:mac:vml">
      <p:transition spd="slow" advClick="0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3142</TotalTime>
  <Words>1296</Words>
  <Application>Microsoft Office PowerPoint</Application>
  <PresentationFormat>On-screen Show (4:3)</PresentationFormat>
  <Paragraphs>192</Paragraphs>
  <Slides>28</Slides>
  <Notes>28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Curriculum Central  Skeleton/Shell Outlines Menu</vt:lpstr>
      <vt:lpstr>18 Required Fields in Course Outlines</vt:lpstr>
      <vt:lpstr>Optional Extra Catalog Fields</vt:lpstr>
      <vt:lpstr>General Education SLOs and  Fields for Transfer to UHM</vt:lpstr>
      <vt:lpstr>Instructional Process (skeleton/shell)</vt:lpstr>
      <vt:lpstr>General Education Student Learning Outcomes (GE SLOs)</vt:lpstr>
      <vt:lpstr>PowerPoint Presentation</vt:lpstr>
      <vt:lpstr>PowerPoint Presentation</vt:lpstr>
      <vt:lpstr>PowerPoint Presentation</vt:lpstr>
      <vt:lpstr>PowerPoint Presentation</vt:lpstr>
      <vt:lpstr>Correctly Entered GE SLO (each color with a left checkmark has at least one method of evaluation checked in the second table)</vt:lpstr>
      <vt:lpstr>Fields Already Filled In</vt:lpstr>
      <vt:lpstr>Skeleton/Shell explanation</vt:lpstr>
      <vt:lpstr>Skeleton/Shell explanation</vt:lpstr>
      <vt:lpstr>Modify a Skeleton/Shell Outline</vt:lpstr>
      <vt:lpstr>Make a Shell Course Inactive</vt:lpstr>
      <vt:lpstr>Examples of Completed Outlines</vt:lpstr>
      <vt:lpstr>Examples of Inactive Course Outlines</vt:lpstr>
      <vt:lpstr>Trial Runs – Modify or Update a Course</vt:lpstr>
      <vt:lpstr>Trial Runs – Modify or Update a Course</vt:lpstr>
      <vt:lpstr>Activity #1 Data</vt:lpstr>
      <vt:lpstr>Trial Runs – Modify or Update a Course</vt:lpstr>
      <vt:lpstr>Activity #2 Data</vt:lpstr>
      <vt:lpstr>Trial Runs – Modify or Update a Course</vt:lpstr>
      <vt:lpstr>Activity #3 Data</vt:lpstr>
      <vt:lpstr>URL for Test Database</vt:lpstr>
      <vt:lpstr>Where Am I?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Curriculum Central  Completed Course Outlines</dc:title>
  <dc:creator>Melissa</dc:creator>
  <cp:lastModifiedBy>Melissa</cp:lastModifiedBy>
  <cp:revision>58</cp:revision>
  <dcterms:created xsi:type="dcterms:W3CDTF">2012-03-24T06:14:07Z</dcterms:created>
  <dcterms:modified xsi:type="dcterms:W3CDTF">2012-04-01T07:17:06Z</dcterms:modified>
</cp:coreProperties>
</file>